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667" r:id="rId2"/>
  </p:sldMasterIdLst>
  <p:notesMasterIdLst>
    <p:notesMasterId r:id="rId5"/>
  </p:notesMasterIdLst>
  <p:handoutMasterIdLst>
    <p:handoutMasterId r:id="rId6"/>
  </p:handoutMasterIdLst>
  <p:sldIdLst>
    <p:sldId id="256" r:id="rId3"/>
    <p:sldId id="312" r:id="rId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907" autoAdjust="0"/>
    <p:restoredTop sz="35330" autoAdjust="0"/>
  </p:normalViewPr>
  <p:slideViewPr>
    <p:cSldViewPr snapToGrid="0" snapToObjects="1">
      <p:cViewPr>
        <p:scale>
          <a:sx n="50" d="100"/>
          <a:sy n="50" d="100"/>
        </p:scale>
        <p:origin x="-1522" y="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619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14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7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8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9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60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50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7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314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6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4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01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8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8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8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54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15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43034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</a:rPr>
              <a:t>© Caplin Systems Ltd. 2013 </a:t>
            </a:r>
            <a:r>
              <a:rPr lang="en-US" sz="1000" dirty="0" smtClean="0">
                <a:solidFill>
                  <a:prstClr val="white">
                    <a:lumMod val="85000"/>
                  </a:prstClr>
                </a:solidFill>
              </a:rPr>
              <a:t>|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7649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Caplin Platform Advanced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The Caplin Software Stack</a:t>
            </a:r>
            <a:endParaRPr lang="en-US" sz="4400" dirty="0"/>
          </a:p>
        </p:txBody>
      </p:sp>
      <p:grpSp>
        <p:nvGrpSpPr>
          <p:cNvPr id="3" name="Group 2"/>
          <p:cNvGrpSpPr/>
          <p:nvPr/>
        </p:nvGrpSpPr>
        <p:grpSpPr>
          <a:xfrm>
            <a:off x="1557350" y="1362076"/>
            <a:ext cx="6029325" cy="4124325"/>
            <a:chOff x="1557338" y="1362075"/>
            <a:chExt cx="6029325" cy="4124325"/>
          </a:xfrm>
        </p:grpSpPr>
        <p:sp>
          <p:nvSpPr>
            <p:cNvPr id="5" name="Rectangle 35"/>
            <p:cNvSpPr>
              <a:spLocks/>
            </p:cNvSpPr>
            <p:nvPr/>
          </p:nvSpPr>
          <p:spPr bwMode="auto">
            <a:xfrm>
              <a:off x="1589843" y="2197254"/>
              <a:ext cx="5066670" cy="1810736"/>
            </a:xfrm>
            <a:prstGeom prst="rect">
              <a:avLst/>
            </a:prstGeom>
            <a:pattFill prst="ltUpDiag">
              <a:fgClr>
                <a:schemeClr val="tx2">
                  <a:lumMod val="40000"/>
                  <a:lumOff val="60000"/>
                </a:schemeClr>
              </a:fgClr>
              <a:bgClr>
                <a:schemeClr val="tx2">
                  <a:lumMod val="20000"/>
                  <a:lumOff val="80000"/>
                </a:schemeClr>
              </a:bgClr>
            </a:patt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300"/>
                </a:spcAft>
              </a:pPr>
              <a:endParaRPr lang="en-US" sz="1200" b="1" kern="0" dirty="0">
                <a:solidFill>
                  <a:srgbClr val="FFFFFF"/>
                </a:solidFill>
                <a:cs typeface="Calibri"/>
                <a:sym typeface="Gill Sans" charset="0"/>
              </a:endParaRPr>
            </a:p>
          </p:txBody>
        </p:sp>
        <p:cxnSp>
          <p:nvCxnSpPr>
            <p:cNvPr id="6" name="Straight Connector 5"/>
            <p:cNvCxnSpPr>
              <a:stCxn id="15" idx="2"/>
              <a:endCxn id="21" idx="0"/>
            </p:cNvCxnSpPr>
            <p:nvPr/>
          </p:nvCxnSpPr>
          <p:spPr>
            <a:xfrm>
              <a:off x="3109105" y="4601615"/>
              <a:ext cx="2004" cy="19961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Elbow Connector 6"/>
            <p:cNvCxnSpPr>
              <a:stCxn id="13" idx="0"/>
              <a:endCxn id="11" idx="1"/>
            </p:cNvCxnSpPr>
            <p:nvPr/>
          </p:nvCxnSpPr>
          <p:spPr>
            <a:xfrm rot="5400000" flipH="1" flipV="1">
              <a:off x="1883128" y="3265172"/>
              <a:ext cx="993766" cy="636092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Elbow Connector 7"/>
            <p:cNvCxnSpPr>
              <a:stCxn id="11" idx="3"/>
              <a:endCxn id="17" idx="0"/>
            </p:cNvCxnSpPr>
            <p:nvPr/>
          </p:nvCxnSpPr>
          <p:spPr>
            <a:xfrm>
              <a:off x="5582091" y="3086335"/>
              <a:ext cx="620206" cy="993766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stCxn id="23" idx="3"/>
              <a:endCxn id="20" idx="1"/>
            </p:cNvCxnSpPr>
            <p:nvPr/>
          </p:nvCxnSpPr>
          <p:spPr>
            <a:xfrm>
              <a:off x="6500455" y="5040139"/>
              <a:ext cx="393142" cy="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Rectangle 35"/>
            <p:cNvSpPr>
              <a:spLocks/>
            </p:cNvSpPr>
            <p:nvPr/>
          </p:nvSpPr>
          <p:spPr bwMode="auto">
            <a:xfrm>
              <a:off x="2693107" y="2251916"/>
              <a:ext cx="2884034" cy="344244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" name="Rectangle 35"/>
            <p:cNvSpPr>
              <a:spLocks/>
            </p:cNvSpPr>
            <p:nvPr/>
          </p:nvSpPr>
          <p:spPr bwMode="auto">
            <a:xfrm>
              <a:off x="2698057" y="2893612"/>
              <a:ext cx="2884034" cy="385445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 anchorCtr="0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" name="Rectangle 35"/>
            <p:cNvSpPr>
              <a:spLocks/>
            </p:cNvSpPr>
            <p:nvPr/>
          </p:nvSpPr>
          <p:spPr bwMode="auto">
            <a:xfrm>
              <a:off x="2698057" y="3480143"/>
              <a:ext cx="2884034" cy="410547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 anchorCtr="0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" name="Rectangle 47"/>
            <p:cNvSpPr>
              <a:spLocks/>
            </p:cNvSpPr>
            <p:nvPr/>
          </p:nvSpPr>
          <p:spPr bwMode="auto">
            <a:xfrm>
              <a:off x="1591399" y="4080101"/>
              <a:ext cx="941132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Trading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" name="Rectangle 47"/>
            <p:cNvSpPr>
              <a:spLocks/>
            </p:cNvSpPr>
            <p:nvPr/>
          </p:nvSpPr>
          <p:spPr bwMode="auto">
            <a:xfrm>
              <a:off x="3685679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5" name="Rectangle 47"/>
            <p:cNvSpPr>
              <a:spLocks/>
            </p:cNvSpPr>
            <p:nvPr/>
          </p:nvSpPr>
          <p:spPr bwMode="auto">
            <a:xfrm>
              <a:off x="2654615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Pricing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6" name="Rectangle 47"/>
            <p:cNvSpPr>
              <a:spLocks/>
            </p:cNvSpPr>
            <p:nvPr/>
          </p:nvSpPr>
          <p:spPr bwMode="auto">
            <a:xfrm>
              <a:off x="4716743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7" name="Rectangle 47"/>
            <p:cNvSpPr>
              <a:spLocks/>
            </p:cNvSpPr>
            <p:nvPr/>
          </p:nvSpPr>
          <p:spPr bwMode="auto">
            <a:xfrm>
              <a:off x="5747807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Permissioning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18" name="Picture 17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0860" y="4801231"/>
              <a:ext cx="596960" cy="477816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pic>
          <p:nvPicPr>
            <p:cNvPr id="19" name="Picture 18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1919" y="4814977"/>
              <a:ext cx="499095" cy="450326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pic>
          <p:nvPicPr>
            <p:cNvPr id="20" name="Picture 19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3598" y="4814977"/>
              <a:ext cx="499095" cy="450326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pic>
          <p:nvPicPr>
            <p:cNvPr id="21" name="Picture 20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629" y="4801231"/>
              <a:ext cx="596960" cy="477816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pic>
          <p:nvPicPr>
            <p:cNvPr id="22" name="Picture 21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1593" y="4801231"/>
              <a:ext cx="596960" cy="477816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pic>
          <p:nvPicPr>
            <p:cNvPr id="23" name="Picture 22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03495" y="4801231"/>
              <a:ext cx="596960" cy="477816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cxnSp>
          <p:nvCxnSpPr>
            <p:cNvPr id="24" name="Straight Connector 23"/>
            <p:cNvCxnSpPr>
              <a:stCxn id="11" idx="2"/>
              <a:endCxn id="12" idx="0"/>
            </p:cNvCxnSpPr>
            <p:nvPr/>
          </p:nvCxnSpPr>
          <p:spPr>
            <a:xfrm>
              <a:off x="4140075" y="3279057"/>
              <a:ext cx="0" cy="201085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0" idx="2"/>
              <a:endCxn id="11" idx="0"/>
            </p:cNvCxnSpPr>
            <p:nvPr/>
          </p:nvCxnSpPr>
          <p:spPr>
            <a:xfrm>
              <a:off x="4135125" y="2596160"/>
              <a:ext cx="4950" cy="297452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26" name="Picture 25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7506" y="2295494"/>
              <a:ext cx="313099" cy="250610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104518" y="2295494"/>
              <a:ext cx="878246" cy="36930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>
                <a:defRPr/>
              </a:pPr>
              <a:r>
                <a:rPr lang="en-GB" sz="1000" b="1" kern="0" dirty="0">
                  <a:solidFill>
                    <a:srgbClr val="262626"/>
                  </a:solidFill>
                  <a:cs typeface="Calibri"/>
                </a:rPr>
                <a:t>Caplin </a:t>
              </a:r>
            </a:p>
            <a:p>
              <a:pPr>
                <a:defRPr/>
              </a:pPr>
              <a:r>
                <a:rPr lang="en-GB" sz="1000" b="1" kern="0" dirty="0" smtClean="0">
                  <a:solidFill>
                    <a:srgbClr val="262626"/>
                  </a:solidFill>
                  <a:cs typeface="Calibri"/>
                </a:rPr>
                <a:t>Platform</a:t>
              </a:r>
              <a:endParaRPr lang="en-GB" sz="1000" b="1" kern="0" dirty="0">
                <a:solidFill>
                  <a:srgbClr val="262626"/>
                </a:solidFill>
                <a:cs typeface="Calibri"/>
              </a:endParaRPr>
            </a:p>
          </p:txBody>
        </p:sp>
        <p:cxnSp>
          <p:nvCxnSpPr>
            <p:cNvPr id="28" name="Straight Connector 27"/>
            <p:cNvCxnSpPr>
              <a:stCxn id="13" idx="2"/>
              <a:endCxn id="18" idx="0"/>
            </p:cNvCxnSpPr>
            <p:nvPr/>
          </p:nvCxnSpPr>
          <p:spPr>
            <a:xfrm flipH="1">
              <a:off x="2059340" y="4601615"/>
              <a:ext cx="2625" cy="19961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14" idx="2"/>
              <a:endCxn id="22" idx="0"/>
            </p:cNvCxnSpPr>
            <p:nvPr/>
          </p:nvCxnSpPr>
          <p:spPr>
            <a:xfrm flipH="1">
              <a:off x="4140074" y="4601615"/>
              <a:ext cx="96" cy="19961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6" idx="2"/>
              <a:endCxn id="19" idx="0"/>
            </p:cNvCxnSpPr>
            <p:nvPr/>
          </p:nvCxnSpPr>
          <p:spPr>
            <a:xfrm>
              <a:off x="5171233" y="4601615"/>
              <a:ext cx="234" cy="213362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17" idx="2"/>
              <a:endCxn id="23" idx="0"/>
            </p:cNvCxnSpPr>
            <p:nvPr/>
          </p:nvCxnSpPr>
          <p:spPr>
            <a:xfrm flipH="1">
              <a:off x="6201975" y="4601615"/>
              <a:ext cx="322" cy="19961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endCxn id="16" idx="0"/>
            </p:cNvCxnSpPr>
            <p:nvPr/>
          </p:nvCxnSpPr>
          <p:spPr>
            <a:xfrm>
              <a:off x="5166069" y="3909641"/>
              <a:ext cx="5164" cy="170459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12" idx="2"/>
              <a:endCxn id="14" idx="0"/>
            </p:cNvCxnSpPr>
            <p:nvPr/>
          </p:nvCxnSpPr>
          <p:spPr>
            <a:xfrm>
              <a:off x="4140075" y="3890690"/>
              <a:ext cx="95" cy="18941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endCxn id="15" idx="0"/>
            </p:cNvCxnSpPr>
            <p:nvPr/>
          </p:nvCxnSpPr>
          <p:spPr>
            <a:xfrm>
              <a:off x="3106962" y="3907086"/>
              <a:ext cx="2143" cy="173015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557338" y="5341290"/>
              <a:ext cx="914855" cy="118735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Trading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28039" y="5341290"/>
              <a:ext cx="914855" cy="138517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Pricing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580396" y="5341289"/>
              <a:ext cx="1074662" cy="145111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Events/notifications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705774" y="5341289"/>
              <a:ext cx="914855" cy="131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Historic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689232" y="5341290"/>
              <a:ext cx="1026553" cy="138517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Permissioning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671808" y="5341289"/>
              <a:ext cx="914855" cy="131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User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1" name="Rectangle 35"/>
            <p:cNvSpPr>
              <a:spLocks/>
            </p:cNvSpPr>
            <p:nvPr/>
          </p:nvSpPr>
          <p:spPr bwMode="auto">
            <a:xfrm rot="16200000">
              <a:off x="6210591" y="3590153"/>
              <a:ext cx="1709157" cy="316107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1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Management Console</a:t>
              </a:r>
              <a:endPara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42" name="Straight Connector 41"/>
            <p:cNvCxnSpPr>
              <a:stCxn id="17" idx="3"/>
            </p:cNvCxnSpPr>
            <p:nvPr/>
          </p:nvCxnSpPr>
          <p:spPr>
            <a:xfrm>
              <a:off x="6656787" y="4340858"/>
              <a:ext cx="248212" cy="37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6658100" y="3702299"/>
              <a:ext cx="244764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6658100" y="3106969"/>
              <a:ext cx="246899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5" name="Group 44"/>
            <p:cNvGrpSpPr/>
            <p:nvPr/>
          </p:nvGrpSpPr>
          <p:grpSpPr>
            <a:xfrm>
              <a:off x="2184143" y="1362075"/>
              <a:ext cx="3847923" cy="683289"/>
              <a:chOff x="1662011" y="1055947"/>
              <a:chExt cx="5864856" cy="1301128"/>
            </a:xfrm>
          </p:grpSpPr>
          <p:pic>
            <p:nvPicPr>
              <p:cNvPr id="47" name="Picture 46" descr="device-desktop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2011" y="1055947"/>
                <a:ext cx="1539465" cy="1299621"/>
              </a:xfrm>
              <a:prstGeom prst="rect">
                <a:avLst/>
              </a:prstGeom>
            </p:spPr>
          </p:pic>
          <p:pic>
            <p:nvPicPr>
              <p:cNvPr id="48" name="Picture 47" descr="device-laptop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66611" y="1411048"/>
                <a:ext cx="1572932" cy="914755"/>
              </a:xfrm>
              <a:prstGeom prst="rect">
                <a:avLst/>
              </a:prstGeom>
            </p:spPr>
          </p:pic>
          <p:pic>
            <p:nvPicPr>
              <p:cNvPr id="49" name="Picture 48" descr="device-smartphone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41948" y="1642061"/>
                <a:ext cx="340244" cy="713955"/>
              </a:xfrm>
              <a:prstGeom prst="rect">
                <a:avLst/>
              </a:prstGeom>
            </p:spPr>
          </p:pic>
          <p:pic>
            <p:nvPicPr>
              <p:cNvPr id="50" name="Picture 49" descr="device-tablet.pn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77846" y="1392120"/>
                <a:ext cx="1149021" cy="964955"/>
              </a:xfrm>
              <a:prstGeom prst="rect">
                <a:avLst/>
              </a:prstGeom>
            </p:spPr>
          </p:pic>
        </p:grpSp>
        <p:sp>
          <p:nvSpPr>
            <p:cNvPr id="46" name="TextBox 45"/>
            <p:cNvSpPr txBox="1"/>
            <p:nvPr/>
          </p:nvSpPr>
          <p:spPr>
            <a:xfrm>
              <a:off x="1577883" y="2664097"/>
              <a:ext cx="5076772" cy="15949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</p:grpSp>
      <p:sp>
        <p:nvSpPr>
          <p:cNvPr id="51" name="Snip Same Side Corner Rectangle 50"/>
          <p:cNvSpPr/>
          <p:nvPr/>
        </p:nvSpPr>
        <p:spPr>
          <a:xfrm>
            <a:off x="561975" y="5547361"/>
            <a:ext cx="8020050" cy="868361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An integrated suite of software that supports the services and distribution capabilities needed for web </a:t>
            </a:r>
            <a:r>
              <a:rPr lang="en-US" dirty="0" smtClean="0"/>
              <a:t>trading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7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53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4-3-pp-pres</vt:lpstr>
      <vt:lpstr>3_4-3-pp-pres</vt:lpstr>
      <vt:lpstr>Caplin Platform Advanced</vt:lpstr>
      <vt:lpstr>The Caplin Software Stack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2013-11-05T06:19:13Z</dcterms:created>
  <dcterms:modified xsi:type="dcterms:W3CDTF">2013-11-05T06:19:20Z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